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3" r:id="rId4"/>
    <p:sldId id="265" r:id="rId5"/>
    <p:sldId id="266" r:id="rId6"/>
    <p:sldId id="267" r:id="rId7"/>
    <p:sldId id="268" r:id="rId8"/>
    <p:sldId id="257" r:id="rId9"/>
    <p:sldId id="258" r:id="rId10"/>
    <p:sldId id="260" r:id="rId11"/>
    <p:sldId id="276" r:id="rId12"/>
    <p:sldId id="275" r:id="rId13"/>
    <p:sldId id="274" r:id="rId14"/>
    <p:sldId id="277" r:id="rId15"/>
    <p:sldId id="263" r:id="rId16"/>
    <p:sldId id="261" r:id="rId17"/>
    <p:sldId id="262" r:id="rId18"/>
    <p:sldId id="272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86323" autoAdjust="0"/>
  </p:normalViewPr>
  <p:slideViewPr>
    <p:cSldViewPr>
      <p:cViewPr varScale="1">
        <p:scale>
          <a:sx n="98" d="100"/>
          <a:sy n="98" d="100"/>
        </p:scale>
        <p:origin x="-108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361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9248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9829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1994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174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0328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539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7386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8355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29618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259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rgbClr val="EEBCA0">
                <a:lumMod val="100000"/>
                <a:alpha val="84000"/>
              </a:srgbClr>
            </a:gs>
            <a:gs pos="0">
              <a:schemeClr val="accent4">
                <a:alpha val="77000"/>
                <a:lumMod val="33000"/>
                <a:lumOff val="67000"/>
              </a:schemeClr>
            </a:gs>
            <a:gs pos="13000">
              <a:schemeClr val="accent4">
                <a:lumMod val="51000"/>
                <a:lumOff val="49000"/>
                <a:alpha val="60000"/>
              </a:schemeClr>
            </a:gs>
            <a:gs pos="65000">
              <a:srgbClr val="FBA97D">
                <a:lumMod val="97000"/>
                <a:alpha val="69000"/>
              </a:srgbClr>
            </a:gs>
            <a:gs pos="53000">
              <a:srgbClr val="F9A97E">
                <a:alpha val="92000"/>
              </a:srgbClr>
            </a:gs>
            <a:gs pos="100000">
              <a:schemeClr val="accent4">
                <a:alpha val="82000"/>
                <a:lumMod val="41000"/>
                <a:lumOff val="59000"/>
              </a:schemeClr>
            </a:gs>
            <a:gs pos="100000">
              <a:schemeClr val="accent4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7E14E-3A42-4FB5-86A8-1EC3CD143C43}" type="datetimeFigureOut">
              <a:rPr lang="ru-RU" smtClean="0"/>
              <a:pPr/>
              <a:t>11.05.2018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F91C2-BD1C-4F16-9950-9D6ECE85FF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0935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14810" y="2000240"/>
            <a:ext cx="4714908" cy="199545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ИНДИВИДУАЛЬНЫЙ ПРОЕКТ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/>
              <a:t>Тема: «Иррациональности </a:t>
            </a:r>
            <a:br>
              <a:rPr lang="ru-RU" sz="2400" b="1" dirty="0" smtClean="0"/>
            </a:br>
            <a:r>
              <a:rPr lang="ru-RU" sz="2400" b="1" dirty="0" smtClean="0"/>
              <a:t>в архитектуре. Арки»</a:t>
            </a:r>
            <a:br>
              <a:rPr lang="ru-RU" sz="2400" b="1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2400" dirty="0" smtClean="0"/>
              <a:t>Дисциплина: математика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29322" y="4500570"/>
            <a:ext cx="3059832" cy="2071702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Выполнила: Самарина Ксения Сергеевна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Группа 13Л-17Щ</a:t>
            </a:r>
          </a:p>
          <a:p>
            <a:pPr algn="l">
              <a:spcBef>
                <a:spcPts val="0"/>
              </a:spcBef>
            </a:pPr>
            <a:endParaRPr lang="ru-RU" sz="18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Руководитель: </a:t>
            </a:r>
            <a:r>
              <a:rPr lang="ru-RU" sz="1800" dirty="0" err="1" smtClean="0">
                <a:solidFill>
                  <a:schemeClr val="tx1"/>
                </a:solidFill>
              </a:rPr>
              <a:t>Конахина</a:t>
            </a:r>
            <a:r>
              <a:rPr lang="ru-RU" sz="1800" dirty="0" smtClean="0">
                <a:solidFill>
                  <a:schemeClr val="tx1"/>
                </a:solidFill>
              </a:rPr>
              <a:t> Ирина Сергеевна,</a:t>
            </a:r>
          </a:p>
          <a:p>
            <a:pPr algn="l">
              <a:spcBef>
                <a:spcPts val="0"/>
              </a:spcBef>
            </a:pPr>
            <a:r>
              <a:rPr lang="ru-RU" sz="1800" dirty="0" smtClean="0">
                <a:solidFill>
                  <a:schemeClr val="tx1"/>
                </a:solidFill>
              </a:rPr>
              <a:t>преподаватель математики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214414" y="142852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ГОСУДАРСТВЕННОЕ БЮДЖЕТНОЕ ПРОФЕССИОНАЛЬНОЕ ОБРАЗОВАТЕЛЬНОЕ УЧРЕЖДЕНИЕ МОСКОВСКОЙ ОБЛАСТИ «КРАСНОГОРСКИЙ КОЛЛЕДЖ» </a:t>
            </a:r>
            <a:endParaRPr lang="ru-RU" dirty="0" smtClean="0"/>
          </a:p>
          <a:p>
            <a:pPr algn="ctr"/>
            <a:r>
              <a:rPr lang="ru-RU" dirty="0" smtClean="0"/>
              <a:t>ЩЕЛКОВСКИЙ </a:t>
            </a:r>
            <a:r>
              <a:rPr lang="ru-RU" dirty="0"/>
              <a:t>ФИЛИАЛ	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28992" y="6273225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г. Щелково</a:t>
            </a:r>
          </a:p>
          <a:p>
            <a:pPr algn="ctr"/>
            <a:r>
              <a:rPr lang="ru-RU" sz="1600" dirty="0" smtClean="0"/>
              <a:t>2018 год</a:t>
            </a:r>
            <a:endParaRPr 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797" b="8453"/>
          <a:stretch/>
        </p:blipFill>
        <p:spPr>
          <a:xfrm>
            <a:off x="142844" y="1571612"/>
            <a:ext cx="3970908" cy="4698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4968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ru-RU" b="1" dirty="0"/>
              <a:t>Возрождение арок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5911559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/>
              <a:t>замок </a:t>
            </a:r>
            <a:r>
              <a:rPr lang="ru-RU" sz="2400" i="1" dirty="0" err="1" smtClean="0"/>
              <a:t>Шамбор</a:t>
            </a:r>
            <a:r>
              <a:rPr lang="ru-RU" sz="2400" i="1" dirty="0" smtClean="0"/>
              <a:t> во Франции</a:t>
            </a:r>
            <a:endParaRPr lang="ru-RU" sz="2400" i="1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43" t="-448" r="2690" b="34603"/>
          <a:stretch/>
        </p:blipFill>
        <p:spPr>
          <a:xfrm>
            <a:off x="174143" y="2428868"/>
            <a:ext cx="8829963" cy="3446694"/>
          </a:xfrm>
        </p:spPr>
      </p:pic>
      <p:sp>
        <p:nvSpPr>
          <p:cNvPr id="9" name="TextBox 8"/>
          <p:cNvSpPr txBox="1"/>
          <p:nvPr/>
        </p:nvSpPr>
        <p:spPr>
          <a:xfrm>
            <a:off x="1259632" y="65253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1357298"/>
            <a:ext cx="81439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200" dirty="0" smtClean="0"/>
              <a:t>Эпоха </a:t>
            </a:r>
            <a:r>
              <a:rPr lang="ru-RU" sz="2200" dirty="0" smtClean="0"/>
              <a:t>Возрождения богато одарила наше наследие примерами арочного украшения. 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57842425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AutoShape 2" descr="https://pastvu.com/_p/a/9/1/4/9145gcq1pqrj6hydg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2772" name="Picture 4" descr="http://photos.lifeisphoto.ru/150/0/1508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748" cy="57270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6286520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Царицыно, арка Екатерининского дворца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385765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Виды </a:t>
            </a:r>
            <a:r>
              <a:rPr lang="ru-RU" b="1" dirty="0"/>
              <a:t>арок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115"/>
          <a:stretch/>
        </p:blipFill>
        <p:spPr>
          <a:xfrm>
            <a:off x="214282" y="1500174"/>
            <a:ext cx="8791006" cy="4449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94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3857652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Виды </a:t>
            </a:r>
            <a:r>
              <a:rPr lang="ru-RU" b="1" dirty="0"/>
              <a:t>арок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10" y="1285860"/>
            <a:ext cx="7500990" cy="53327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394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00115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Иррациональные числа - одна из загадок арочных конструкций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14282" y="6000768"/>
            <a:ext cx="878687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В древности архитекторы  в своих чертежах широко применяли иррациональности. В полуциркульной арке присутствует иррациональность.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428868"/>
            <a:ext cx="578647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285720" y="1643050"/>
            <a:ext cx="85725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Какие геометрические зависимости положены в основу этой композиции? Попробуем разгадать замысел средневековых архитекторов.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428728" y="4572008"/>
            <a:ext cx="485781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Радиус большой вписанной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imes New Roman" pitchFamily="18" charset="0"/>
              </a:rPr>
              <a:t> окружности</a:t>
            </a:r>
          </a:p>
          <a:p>
            <a:pPr marL="0"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Радиус малой вписанной окружности</a:t>
            </a:r>
            <a:endParaRPr kumimoji="0" lang="ru-RU" sz="2000" b="0" i="0" u="none" strike="noStrike" cap="none" normalizeH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imes New Roman" pitchFamily="18" charset="0"/>
            </a:endParaRPr>
          </a:p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43702" y="4500570"/>
            <a:ext cx="581025" cy="504825"/>
          </a:xfrm>
          <a:prstGeom prst="rect">
            <a:avLst/>
          </a:prstGeom>
          <a:noFill/>
        </p:spPr>
      </p:pic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0" y="96202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4929198"/>
            <a:ext cx="1162050" cy="885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Иррациональность в арках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7686" y="2143116"/>
            <a:ext cx="4608512" cy="1655614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200" dirty="0" smtClean="0"/>
              <a:t>Измерив </a:t>
            </a:r>
            <a:r>
              <a:rPr lang="ru-RU" sz="2200" dirty="0"/>
              <a:t>ширину арки, мы сможем найти не только радиус большой окружности, но и длину отрезка ОD, который входит в центральную часть фасада. </a:t>
            </a:r>
          </a:p>
          <a:p>
            <a:pPr marL="0" indent="450000">
              <a:spcBef>
                <a:spcPts val="0"/>
              </a:spcBef>
              <a:buNone/>
            </a:pPr>
            <a:r>
              <a:rPr lang="ru-RU" sz="2000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3889176" cy="3640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4000504"/>
            <a:ext cx="2089225" cy="71438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857356" y="5929330"/>
            <a:ext cx="64294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ea typeface="Calibri" pitchFamily="34" charset="0"/>
                <a:cs typeface="Times New Roman" pitchFamily="18" charset="0"/>
              </a:rPr>
              <a:t>В стрельчатой арке присутствует иррациональность.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18724045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Построение круглой арки</a:t>
            </a:r>
            <a:endParaRPr lang="ru-RU" b="1" dirty="0"/>
          </a:p>
        </p:txBody>
      </p:sp>
      <p:pic>
        <p:nvPicPr>
          <p:cNvPr id="4" name="Рисунок 3" descr="http://ufaigra.ru/konturdet/ris/image23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14620"/>
            <a:ext cx="4464496" cy="3386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447" t="442" r="3683" b="3004"/>
          <a:stretch/>
        </p:blipFill>
        <p:spPr>
          <a:xfrm>
            <a:off x="4714876" y="2714620"/>
            <a:ext cx="4295632" cy="338600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57126" y="1428736"/>
            <a:ext cx="878687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dirty="0" smtClean="0"/>
              <a:t>	</a:t>
            </a:r>
            <a:r>
              <a:rPr lang="ru-RU" sz="2200" dirty="0" smtClean="0"/>
              <a:t>Для  построения  круглых  арок используется  одна  или  несколько окружностей или их дуг. 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42462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Построение стрельчатой арки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1643050"/>
            <a:ext cx="397088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7" r="7846"/>
          <a:stretch/>
        </p:blipFill>
        <p:spPr>
          <a:xfrm>
            <a:off x="4357686" y="1643050"/>
            <a:ext cx="4616160" cy="40324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71604" y="1071546"/>
            <a:ext cx="62151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Стрельчатая простая арка строится из двух центров.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4282" y="5786454"/>
            <a:ext cx="87868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200" dirty="0" smtClean="0"/>
              <a:t>Рассмотрение лишь некоторых способов применение математики для создания гармоничных архитектурных зависимостей заставляет удивляться и восхищаться мастерством и талантом древних зодчих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397358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42852"/>
            <a:ext cx="6858048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Арки в городе Фрязино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460" r="20793" b="5157"/>
          <a:stretch/>
        </p:blipFill>
        <p:spPr>
          <a:xfrm>
            <a:off x="142844" y="1285860"/>
            <a:ext cx="4685191" cy="51339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947" b="2294"/>
          <a:stretch/>
        </p:blipFill>
        <p:spPr>
          <a:xfrm>
            <a:off x="5000628" y="1307959"/>
            <a:ext cx="3683708" cy="5121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286380" y="6430300"/>
            <a:ext cx="3323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Храм Рождества Христова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1218131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428604"/>
            <a:ext cx="8546236" cy="2143140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	Рациональные </a:t>
            </a:r>
            <a:r>
              <a:rPr lang="ru-RU" sz="2000" dirty="0"/>
              <a:t>и иррациональные числа являются своеобразными противоположностями. Но природа </a:t>
            </a:r>
            <a:r>
              <a:rPr lang="ru-RU" sz="2000" dirty="0" smtClean="0"/>
              <a:t>едина</a:t>
            </a:r>
            <a:r>
              <a:rPr lang="ru-RU" sz="2000" dirty="0"/>
              <a:t>, и ее противоположности не только находятся в </a:t>
            </a:r>
            <a:r>
              <a:rPr lang="ru-RU" sz="2000" dirty="0" smtClean="0"/>
              <a:t>противодействии</a:t>
            </a:r>
            <a:r>
              <a:rPr lang="ru-RU" sz="2000" dirty="0"/>
              <a:t>, борьбе, но и в единстве. </a:t>
            </a:r>
            <a:r>
              <a:rPr lang="ru-RU" sz="2000" dirty="0" smtClean="0"/>
              <a:t>	Многие </a:t>
            </a:r>
            <a:r>
              <a:rPr lang="ru-RU" sz="2000" dirty="0"/>
              <a:t>иррациональные числа выражаются </a:t>
            </a:r>
            <a:r>
              <a:rPr lang="ru-RU" sz="2000" dirty="0" smtClean="0"/>
              <a:t>через </a:t>
            </a:r>
            <a:r>
              <a:rPr lang="ru-RU" sz="2000" dirty="0"/>
              <a:t>совокупность целых чисел.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	Архитектура </a:t>
            </a:r>
            <a:r>
              <a:rPr lang="ru-RU" sz="2000" dirty="0"/>
              <a:t>и геометрия неразделимы. Присутствие </a:t>
            </a:r>
            <a:r>
              <a:rPr lang="ru-RU" sz="2000" dirty="0" smtClean="0"/>
              <a:t>иррациональности </a:t>
            </a:r>
            <a:r>
              <a:rPr lang="ru-RU" sz="2000" dirty="0"/>
              <a:t>придает любому сооружению загадочность и </a:t>
            </a:r>
            <a:r>
              <a:rPr lang="ru-RU" sz="2000" dirty="0" smtClean="0"/>
              <a:t>притягательность.</a:t>
            </a:r>
            <a:endParaRPr lang="ru-RU" sz="2000" dirty="0"/>
          </a:p>
        </p:txBody>
      </p:sp>
      <p:pic>
        <p:nvPicPr>
          <p:cNvPr id="307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496"/>
            <a:ext cx="4143404" cy="3107554"/>
          </a:xfrm>
          <a:prstGeom prst="rect">
            <a:avLst/>
          </a:prstGeom>
          <a:noFill/>
        </p:spPr>
      </p:pic>
      <p:pic>
        <p:nvPicPr>
          <p:cNvPr id="3080" name="Picture 8" descr="Картинки по запросу готический собо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857496"/>
            <a:ext cx="3857620" cy="3053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761850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142852"/>
            <a:ext cx="3929090" cy="1008112"/>
          </a:xfrm>
        </p:spPr>
        <p:txBody>
          <a:bodyPr>
            <a:normAutofit/>
          </a:bodyPr>
          <a:lstStyle/>
          <a:p>
            <a:r>
              <a:rPr lang="ru-RU" b="1" dirty="0" smtClean="0"/>
              <a:t>Все есть число!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1934" y="1071546"/>
            <a:ext cx="4864054" cy="2286016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200" dirty="0" smtClean="0"/>
              <a:t>Число - одно </a:t>
            </a:r>
            <a:r>
              <a:rPr lang="ru-RU" sz="2200" dirty="0"/>
              <a:t>из основных понятий математики, оно зародилось в глубокой древности.  </a:t>
            </a:r>
            <a:r>
              <a:rPr lang="ru-RU" sz="2200" dirty="0" smtClean="0"/>
              <a:t>Пифагор </a:t>
            </a:r>
            <a:r>
              <a:rPr lang="ru-RU" sz="2200" dirty="0"/>
              <a:t>учил, что </a:t>
            </a:r>
            <a:r>
              <a:rPr lang="ru-RU" sz="2200" dirty="0" smtClean="0"/>
              <a:t>«все вещи – это суть числа». На первой стадии познания мира пифагорейцы считали, что все знания можно  выразить через  натуральные и дробные числа. </a:t>
            </a:r>
          </a:p>
          <a:p>
            <a:pPr marL="0" indent="0" algn="just">
              <a:spcBef>
                <a:spcPts val="0"/>
              </a:spcBef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0" y="357166"/>
            <a:ext cx="3384376" cy="4580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286388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Пифагор, древнегреческий математик, философ, </a:t>
            </a:r>
          </a:p>
          <a:p>
            <a:pPr algn="ctr"/>
            <a:r>
              <a:rPr lang="ru-RU" i="1" dirty="0" smtClean="0"/>
              <a:t>570-490 гг. до н.э.</a:t>
            </a:r>
            <a:endParaRPr lang="ru-RU" i="1" dirty="0"/>
          </a:p>
        </p:txBody>
      </p:sp>
      <p:pic>
        <p:nvPicPr>
          <p:cNvPr id="17410" name="Picture 2" descr="Картинки по запросу дроб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643314"/>
            <a:ext cx="2143140" cy="2919305"/>
          </a:xfrm>
          <a:prstGeom prst="rect">
            <a:avLst/>
          </a:prstGeom>
          <a:noFill/>
        </p:spPr>
      </p:pic>
      <p:pic>
        <p:nvPicPr>
          <p:cNvPr id="17412" name="Picture 4" descr="Картинки по запросу дроб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4071942"/>
            <a:ext cx="2449268" cy="18592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10860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Спасибо за внимание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9144" y="5655792"/>
            <a:ext cx="403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Собор </a:t>
            </a:r>
            <a:r>
              <a:rPr lang="ru-RU" i="1" dirty="0" err="1" smtClean="0"/>
              <a:t>Эксетера</a:t>
            </a:r>
            <a:r>
              <a:rPr lang="ru-RU" i="1" dirty="0" smtClean="0"/>
              <a:t>, </a:t>
            </a:r>
            <a:r>
              <a:rPr lang="ru-RU" i="1" dirty="0" smtClean="0"/>
              <a:t>Великобритания</a:t>
            </a:r>
            <a:endParaRPr lang="ru-RU" i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020" r="9393"/>
          <a:stretch/>
        </p:blipFill>
        <p:spPr>
          <a:xfrm>
            <a:off x="5012631" y="1959837"/>
            <a:ext cx="4039248" cy="33382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82" y="1181132"/>
            <a:ext cx="4438650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10576" y="6039208"/>
            <a:ext cx="44291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Нарвские Триумфальные ворота</a:t>
            </a:r>
          </a:p>
          <a:p>
            <a:pPr algn="ctr"/>
            <a:r>
              <a:rPr lang="ru-RU" i="1" dirty="0" smtClean="0"/>
              <a:t> в Санкт-Петербурге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29714181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917912"/>
            <a:ext cx="492919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000" dirty="0" smtClean="0"/>
              <a:t>Для нужд самой математики и для практики уже введённых чисел не хватает. Пифагорейцы столкнулись с тем фактом, что есть числа, которые невозможно представить как отношение натуральных чисел. </a:t>
            </a:r>
          </a:p>
          <a:p>
            <a:pPr indent="450000" algn="just"/>
            <a:r>
              <a:rPr lang="ru-RU" sz="2000" dirty="0" smtClean="0"/>
              <a:t>Исторически числа, отличные от принятых впервые появились уже при желании вычислить диагональ квадрата по его стороне. </a:t>
            </a:r>
          </a:p>
          <a:p>
            <a:pPr indent="450000" algn="just"/>
            <a:r>
              <a:rPr lang="ru-RU" sz="2000" dirty="0" smtClean="0"/>
              <a:t>Открытие иррациональных чисел хранилось в строжайшей тайне, в него посвящались лишь самые психически устойчивые ученики, а истолковывалось оно как отвратительное явление,  «уму непостижимое», нарушающее гармонию мира. </a:t>
            </a:r>
          </a:p>
          <a:p>
            <a:pPr indent="450000" algn="just"/>
            <a:r>
              <a:rPr lang="ru-RU" sz="2000" dirty="0" smtClean="0"/>
              <a:t>Долгое время иррациональные величины не признавались как числа. 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428596" y="1571612"/>
            <a:ext cx="3286148" cy="2928958"/>
          </a:xfrm>
          <a:prstGeom prst="rect">
            <a:avLst/>
          </a:prstGeo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5072074"/>
            <a:ext cx="3048000" cy="59055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0477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28596" y="142852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Иррациональные числа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493" r="22910" b="6162"/>
          <a:stretch/>
        </p:blipFill>
        <p:spPr>
          <a:xfrm>
            <a:off x="214282" y="1714488"/>
            <a:ext cx="4578190" cy="45005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6286520"/>
            <a:ext cx="446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Троицкий собор, г.Щелково</a:t>
            </a:r>
            <a:endParaRPr lang="ru-RU" i="1" dirty="0"/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4857752" y="1348800"/>
            <a:ext cx="4071966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000" algn="just"/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Архитекторам древности  при создании различных сооружений приходилось решать геометрические задачи с иррациональностями.  Они не умели вычислять иррациональные числа, но умели строить отрезки, длины которых выражаются иррациональными числами.</a:t>
            </a:r>
            <a:r>
              <a:rPr lang="ru-RU" sz="2200" b="1" dirty="0" smtClean="0"/>
              <a:t> </a:t>
            </a:r>
          </a:p>
          <a:p>
            <a:pPr indent="450000" algn="just"/>
            <a:r>
              <a:rPr lang="ru-RU" sz="2200" b="1" dirty="0" smtClean="0"/>
              <a:t>Цель: работы </a:t>
            </a:r>
            <a:r>
              <a:rPr lang="ru-RU" sz="2200" dirty="0" smtClean="0"/>
              <a:t>- доказать присутствие иррациональности в  архитектурном элементе – арке, рассмотрев их строение.</a:t>
            </a:r>
          </a:p>
          <a:p>
            <a:pPr indent="450000" algn="just"/>
            <a:r>
              <a:rPr lang="ru-RU" sz="2200" b="1" dirty="0" smtClean="0"/>
              <a:t>Предмет исследования</a:t>
            </a:r>
            <a:r>
              <a:rPr lang="ru-RU" sz="2200" dirty="0" smtClean="0"/>
              <a:t>: архитектурный элемент – арка.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00100" y="0"/>
            <a:ext cx="69294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+mj-lt"/>
                <a:ea typeface="Calibri" pitchFamily="34" charset="0"/>
                <a:cs typeface="Times New Roman" pitchFamily="18" charset="0"/>
              </a:rPr>
              <a:t>Геометрические задачи </a:t>
            </a:r>
          </a:p>
          <a:p>
            <a:pPr algn="ctr"/>
            <a:r>
              <a:rPr lang="ru-RU" sz="4400" b="1" dirty="0" smtClean="0">
                <a:latin typeface="+mj-lt"/>
                <a:ea typeface="Calibri" pitchFamily="34" charset="0"/>
                <a:cs typeface="Times New Roman" pitchFamily="18" charset="0"/>
              </a:rPr>
              <a:t>с иррациональностями</a:t>
            </a:r>
            <a:endParaRPr lang="ru-RU" sz="4400" b="1" dirty="0"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3438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Иррациональные числа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22"/>
            <a:ext cx="5299158" cy="257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857752" y="1000108"/>
            <a:ext cx="407193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При решении геометрических задач на построение может возникнуть необходимость использовать отрезки, длины которых выражены иррациональными числами. Для таких построений нужны циркуль и линейка.</a:t>
            </a:r>
          </a:p>
          <a:p>
            <a:pPr lvl="0" indent="45000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	</a:t>
            </a:r>
            <a:r>
              <a:rPr lang="ru-RU" sz="2200" dirty="0" smtClean="0"/>
              <a:t>Высота прямоугольного треугольника, проведенного из вершины прямого угла, есть среднее пропорциональное между отрезками, на которые делится гипотенуза этой высотой.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04" y="4286256"/>
            <a:ext cx="2381250" cy="542925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5214950"/>
            <a:ext cx="2695575" cy="542925"/>
          </a:xfrm>
          <a:prstGeom prst="rect">
            <a:avLst/>
          </a:prstGeom>
          <a:noFill/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1543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05664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b="1" dirty="0"/>
              <a:t>Иррациональные </a:t>
            </a:r>
            <a:r>
              <a:rPr lang="ru-RU" b="1" dirty="0" smtClean="0"/>
              <a:t>числа – </a:t>
            </a:r>
            <a:br>
              <a:rPr lang="ru-RU" b="1" dirty="0" smtClean="0"/>
            </a:br>
            <a:r>
              <a:rPr lang="ru-RU" sz="2400" dirty="0" smtClean="0"/>
              <a:t>это числа в виде бесконечной непериодической дроби.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/>
          </a:p>
        </p:txBody>
      </p:sp>
      <p:pic>
        <p:nvPicPr>
          <p:cNvPr id="14338" name="Picture 2" descr="http://www.birmaga.ru/dostc/%D0%9A.+%D0%98.+%D0%9D%D0%B5%D1%88%D0%BA%D0%BE%D0%B2%2C+%D0%A1.+%D0%91.+%D0%A1%D1%83%D0%B2%D0%BE%D1%80%D0%BE%D0%B2%D0%B0.+%D0%A2%D0%B5%D0%BC%D0%B0%3A+%C2%AB%D0%9A%D0%B2%D0%B0%D0%B4%D1%80%D0%B0%D1%82%D0%BD%D1%8B%D0%B5+%D0%BA%D0%BE%D1%80%D0%BD%D0%B8.+%D0%90%D1%80%D0%B8%D1%84%D0%BC%D0%B5%D1%82%D0%B8%D1%87%D0%B5%D1%81%D0%BA%D0%B8%D0%B9+%D0%BA%D0%B2%D0%B0%D0%B4%D1%80%D0%B0%D1%82%D0%BD%D1%8B%D0%B9+%D0%BA%D0%BE%D1%80%D0%B5%D0%BD%D1%8C%C2%BBc/76089_html_784ad05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143380"/>
            <a:ext cx="4143404" cy="780935"/>
          </a:xfrm>
          <a:prstGeom prst="rect">
            <a:avLst/>
          </a:prstGeom>
          <a:noFill/>
        </p:spPr>
      </p:pic>
      <p:sp>
        <p:nvSpPr>
          <p:cNvPr id="14346" name="AutoShape 10" descr="https://media.istockphoto.com/photos/pi-concept-picture-id514005064?k=6&amp;m=514005064&amp;s=612x612&amp;w=0&amp;h=npzAUij2eMaA2gTOSdOoN67PiVCKRPWjc-niAlJ1_o0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8" name="Picture 12" descr="http://os-mcepelica-vuka.skole.hr/upload/os-mcepelica-vuka/images/newsimg/743/Image/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143404" cy="4143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00910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ru-RU" b="1" dirty="0"/>
              <a:t>Арки как архитектурный </a:t>
            </a:r>
            <a:r>
              <a:rPr lang="ru-RU" b="1" dirty="0" smtClean="0"/>
              <a:t>элемент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57158" y="5429264"/>
            <a:ext cx="85011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200" dirty="0" smtClean="0"/>
              <a:t>Арка </a:t>
            </a:r>
            <a:r>
              <a:rPr lang="ru-RU" sz="2200" dirty="0"/>
              <a:t>является одним из самых древних архитектурных элементов. Этот элемент с большим успехом использовался в разные времена и эпохи. </a:t>
            </a:r>
            <a:r>
              <a:rPr lang="ru-RU" sz="2200" dirty="0" smtClean="0"/>
              <a:t>В настоящее время арки также популярны, как и стони лет назад.</a:t>
            </a:r>
            <a:endParaRPr lang="ru-RU" sz="2200" dirty="0"/>
          </a:p>
        </p:txBody>
      </p:sp>
      <p:pic>
        <p:nvPicPr>
          <p:cNvPr id="13314" name="Picture 2" descr="https://ic.pics.livejournal.com/carmelist/4291139/199408/199408_original.jpg"/>
          <p:cNvPicPr>
            <a:picLocks noChangeAspect="1" noChangeArrowheads="1"/>
          </p:cNvPicPr>
          <p:nvPr/>
        </p:nvPicPr>
        <p:blipFill>
          <a:blip r:embed="rId2"/>
          <a:srcRect b="3858"/>
          <a:stretch>
            <a:fillRect/>
          </a:stretch>
        </p:blipFill>
        <p:spPr bwMode="auto">
          <a:xfrm>
            <a:off x="1071538" y="1000108"/>
            <a:ext cx="7014678" cy="42413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439450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0694" y="0"/>
            <a:ext cx="3143240" cy="1143000"/>
          </a:xfrm>
        </p:spPr>
        <p:txBody>
          <a:bodyPr/>
          <a:lstStyle/>
          <a:p>
            <a:r>
              <a:rPr lang="ru-RU" b="1" dirty="0" smtClean="0"/>
              <a:t>Арки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628" y="2357430"/>
            <a:ext cx="3929090" cy="2500330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200" dirty="0" smtClean="0"/>
              <a:t>Впервые </a:t>
            </a:r>
            <a:r>
              <a:rPr lang="ru-RU" sz="2200" dirty="0" smtClean="0"/>
              <a:t>появились во II тысячелетии до н. э. в архитектуре Древнего Востока, в частности в Междуречье, где строительство кирпичных сооружений достигло высокого уровня. 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85728"/>
            <a:ext cx="4714908" cy="63323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740850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428604"/>
            <a:ext cx="4143372" cy="714356"/>
          </a:xfrm>
        </p:spPr>
        <p:txBody>
          <a:bodyPr>
            <a:noAutofit/>
          </a:bodyPr>
          <a:lstStyle/>
          <a:p>
            <a:r>
              <a:rPr lang="ru-RU" b="1" dirty="0" smtClean="0"/>
              <a:t>Арки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500174"/>
            <a:ext cx="4392488" cy="4090206"/>
          </a:xfrm>
        </p:spPr>
        <p:txBody>
          <a:bodyPr>
            <a:noAutofit/>
          </a:bodyPr>
          <a:lstStyle/>
          <a:p>
            <a:pPr marL="0" indent="450000" algn="just">
              <a:spcBef>
                <a:spcPts val="0"/>
              </a:spcBef>
              <a:buNone/>
            </a:pPr>
            <a:r>
              <a:rPr lang="ru-RU" sz="2200" dirty="0" smtClean="0"/>
              <a:t>Идею арочной конструкции подсказала человеку сама природа. Вход в пещеру или грот организован своеобразной аркой «</a:t>
            </a:r>
            <a:r>
              <a:rPr lang="ru-RU" sz="2200" dirty="0" err="1" smtClean="0"/>
              <a:t>made</a:t>
            </a:r>
            <a:r>
              <a:rPr lang="ru-RU" sz="2200" dirty="0" smtClean="0"/>
              <a:t> </a:t>
            </a:r>
            <a:r>
              <a:rPr lang="ru-RU" sz="2200" dirty="0" err="1" smtClean="0"/>
              <a:t>by</a:t>
            </a:r>
            <a:r>
              <a:rPr lang="ru-RU" sz="2200" dirty="0" smtClean="0"/>
              <a:t> </a:t>
            </a:r>
            <a:r>
              <a:rPr lang="ru-RU" sz="2200" dirty="0" err="1" smtClean="0"/>
              <a:t>nature</a:t>
            </a:r>
            <a:r>
              <a:rPr lang="ru-RU" sz="2200" dirty="0" smtClean="0"/>
              <a:t>» (по природе).</a:t>
            </a:r>
          </a:p>
          <a:p>
            <a:pPr marL="0" indent="450000">
              <a:spcBef>
                <a:spcPts val="0"/>
              </a:spcBef>
              <a:buNone/>
            </a:pPr>
            <a:endParaRPr lang="ru-RU" sz="2200" dirty="0" smtClean="0"/>
          </a:p>
          <a:p>
            <a:pPr marL="0" indent="450000" algn="just">
              <a:spcBef>
                <a:spcPts val="0"/>
              </a:spcBef>
              <a:buNone/>
            </a:pPr>
            <a:r>
              <a:rPr lang="ru-RU" sz="2200" dirty="0" smtClean="0"/>
              <a:t>Уже 3000 лет до нашей эры шумеры строили первые арки из глиняных кирпичей. В Древнем Риме произошел апогей взлета арок. Римский Колизей состоит из трех ярусов последовательно соединенных друг с другом арок.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93" t="32569" r="3379" b="13107"/>
          <a:stretch/>
        </p:blipFill>
        <p:spPr>
          <a:xfrm>
            <a:off x="214282" y="142852"/>
            <a:ext cx="3857652" cy="34290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285720" y="3786190"/>
            <a:ext cx="3820055" cy="25544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57224" y="6357958"/>
            <a:ext cx="2748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/>
              <a:t>Колизей, Рим</a:t>
            </a:r>
            <a:endParaRPr lang="ru-RU" i="1" dirty="0"/>
          </a:p>
        </p:txBody>
      </p:sp>
    </p:spTree>
    <p:extLst>
      <p:ext uri="{BB962C8B-B14F-4D97-AF65-F5344CB8AC3E}">
        <p14:creationId xmlns="" xmlns:p14="http://schemas.microsoft.com/office/powerpoint/2010/main" val="39153614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2200</TotalTime>
  <Words>552</Words>
  <Application>Microsoft Office PowerPoint</Application>
  <PresentationFormat>Экран (4:3)</PresentationFormat>
  <Paragraphs>67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ИНДИВИДУАЛЬНЫЙ ПРОЕКТ  Тема: «Иррациональности  в архитектуре. Арки»  Дисциплина: математика </vt:lpstr>
      <vt:lpstr>Все есть число!</vt:lpstr>
      <vt:lpstr>Слайд 3</vt:lpstr>
      <vt:lpstr>Слайд 4</vt:lpstr>
      <vt:lpstr>Иррациональные числа</vt:lpstr>
      <vt:lpstr>Иррациональные числа –  это числа в виде бесконечной непериодической дроби. </vt:lpstr>
      <vt:lpstr>Арки как архитектурный элемент</vt:lpstr>
      <vt:lpstr>Арки</vt:lpstr>
      <vt:lpstr>Арки</vt:lpstr>
      <vt:lpstr>Возрождение арок</vt:lpstr>
      <vt:lpstr>Слайд 11</vt:lpstr>
      <vt:lpstr>Виды арок</vt:lpstr>
      <vt:lpstr>Виды арок</vt:lpstr>
      <vt:lpstr>Слайд 14</vt:lpstr>
      <vt:lpstr>Иррациональность в арках</vt:lpstr>
      <vt:lpstr>Построение круглой арки</vt:lpstr>
      <vt:lpstr>Построение стрельчатой арки</vt:lpstr>
      <vt:lpstr>Арки в городе Фрязино</vt:lpstr>
      <vt:lpstr>Слайд 19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КОМП.2</dc:creator>
  <cp:lastModifiedBy>Marina</cp:lastModifiedBy>
  <cp:revision>69</cp:revision>
  <dcterms:created xsi:type="dcterms:W3CDTF">2018-02-13T15:54:55Z</dcterms:created>
  <dcterms:modified xsi:type="dcterms:W3CDTF">2018-05-11T09:42:13Z</dcterms:modified>
</cp:coreProperties>
</file>